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313" r:id="rId3"/>
    <p:sldId id="314" r:id="rId4"/>
    <p:sldId id="455" r:id="rId5"/>
    <p:sldId id="479" r:id="rId6"/>
    <p:sldId id="480" r:id="rId7"/>
    <p:sldId id="481" r:id="rId8"/>
    <p:sldId id="482" r:id="rId9"/>
    <p:sldId id="445" r:id="rId10"/>
    <p:sldId id="452" r:id="rId11"/>
    <p:sldId id="447" r:id="rId12"/>
    <p:sldId id="448" r:id="rId13"/>
    <p:sldId id="468" r:id="rId14"/>
    <p:sldId id="456" r:id="rId15"/>
    <p:sldId id="457" r:id="rId16"/>
    <p:sldId id="463" r:id="rId17"/>
    <p:sldId id="466" r:id="rId18"/>
    <p:sldId id="464" r:id="rId19"/>
    <p:sldId id="465" r:id="rId20"/>
    <p:sldId id="467" r:id="rId21"/>
    <p:sldId id="508" r:id="rId22"/>
    <p:sldId id="509" r:id="rId23"/>
    <p:sldId id="510" r:id="rId24"/>
    <p:sldId id="511" r:id="rId25"/>
    <p:sldId id="512" r:id="rId26"/>
    <p:sldId id="460" r:id="rId27"/>
    <p:sldId id="471" r:id="rId28"/>
    <p:sldId id="472" r:id="rId29"/>
    <p:sldId id="438" r:id="rId30"/>
    <p:sldId id="274" r:id="rId31"/>
    <p:sldId id="298" r:id="rId32"/>
    <p:sldId id="29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83431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068796-915B-4F4F-972A-93A5DBC2787E}" type="slidenum">
              <a:rPr lang="en-US" smtClean="0"/>
              <a:pPr/>
              <a:t>6</a:t>
            </a:fld>
            <a:endParaRPr lang="en-US"/>
          </a:p>
        </p:txBody>
      </p:sp>
    </p:spTree>
    <p:extLst>
      <p:ext uri="{BB962C8B-B14F-4D97-AF65-F5344CB8AC3E}">
        <p14:creationId xmlns:p14="http://schemas.microsoft.com/office/powerpoint/2010/main" val="1707561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1/26/2024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1/26/2024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1/26/2024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 4500</a:t>
            </a:r>
            <a:endParaRPr lang="en-US" dirty="0"/>
          </a:p>
        </p:txBody>
      </p:sp>
      <p:sp>
        <p:nvSpPr>
          <p:cNvPr id="3" name="Subtitle 2"/>
          <p:cNvSpPr>
            <a:spLocks noGrp="1"/>
          </p:cNvSpPr>
          <p:nvPr>
            <p:ph type="subTitle" idx="1"/>
          </p:nvPr>
        </p:nvSpPr>
        <p:spPr/>
        <p:txBody>
          <a:bodyPr/>
          <a:lstStyle/>
          <a:p>
            <a:r>
              <a:rPr lang="en-US" dirty="0"/>
              <a:t>Week 3 </a:t>
            </a:r>
            <a:r>
              <a:rPr lang="en-US"/>
              <a:t>- Friday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about DFS</a:t>
            </a:r>
          </a:p>
        </p:txBody>
      </p:sp>
      <p:sp>
        <p:nvSpPr>
          <p:cNvPr id="3" name="Content Placeholder 2"/>
          <p:cNvSpPr>
            <a:spLocks noGrp="1"/>
          </p:cNvSpPr>
          <p:nvPr>
            <p:ph idx="1"/>
          </p:nvPr>
        </p:nvSpPr>
        <p:spPr/>
        <p:txBody>
          <a:bodyPr>
            <a:normAutofit/>
          </a:bodyPr>
          <a:lstStyle/>
          <a:p>
            <a:r>
              <a:rPr lang="en-US" dirty="0"/>
              <a:t>Because the stack is FILO, we will actually process the adjacency list in reverse order from the recursive version of DFS</a:t>
            </a:r>
          </a:p>
          <a:p>
            <a:r>
              <a:rPr lang="en-US" dirty="0"/>
              <a:t>We can find the DFS tree by adding a parent array to the algorithm</a:t>
            </a:r>
          </a:p>
          <a:p>
            <a:pPr lvl="1"/>
            <a:r>
              <a:rPr lang="en-US" dirty="0"/>
              <a:t>When we add node </a:t>
            </a:r>
            <a:r>
              <a:rPr lang="en-US" b="1" i="1" dirty="0"/>
              <a:t>v</a:t>
            </a:r>
            <a:r>
              <a:rPr lang="en-US" dirty="0"/>
              <a:t> to the stack because of edge (</a:t>
            </a:r>
            <a:r>
              <a:rPr lang="en-US" b="1" i="1" dirty="0"/>
              <a:t>u</a:t>
            </a:r>
            <a:r>
              <a:rPr lang="en-US" dirty="0"/>
              <a:t>, </a:t>
            </a:r>
            <a:r>
              <a:rPr lang="en-US" b="1" i="1" dirty="0"/>
              <a:t>v</a:t>
            </a:r>
            <a:r>
              <a:rPr lang="en-US" dirty="0"/>
              <a:t>), we set parent[</a:t>
            </a:r>
            <a:r>
              <a:rPr lang="en-US" b="1" i="1" dirty="0"/>
              <a:t>v</a:t>
            </a:r>
            <a:r>
              <a:rPr lang="en-US" dirty="0"/>
              <a:t>] = </a:t>
            </a:r>
            <a:r>
              <a:rPr lang="en-US" b="1" i="1" dirty="0"/>
              <a:t>u</a:t>
            </a:r>
          </a:p>
          <a:p>
            <a:pPr lvl="1"/>
            <a:r>
              <a:rPr lang="en-US" dirty="0"/>
              <a:t>When we mark any node </a:t>
            </a:r>
            <a:r>
              <a:rPr lang="en-US" b="1" i="1" dirty="0"/>
              <a:t>u</a:t>
            </a:r>
            <a:r>
              <a:rPr lang="en-US" dirty="0"/>
              <a:t> (other than </a:t>
            </a:r>
            <a:r>
              <a:rPr lang="en-US" b="1" i="1" dirty="0"/>
              <a:t>s</a:t>
            </a:r>
            <a:r>
              <a:rPr lang="en-US" dirty="0"/>
              <a:t>) as Explored, we add edge (</a:t>
            </a:r>
            <a:r>
              <a:rPr lang="en-US" b="1" i="1" dirty="0"/>
              <a:t>u</a:t>
            </a:r>
            <a:r>
              <a:rPr lang="en-US" dirty="0"/>
              <a:t>, parent[</a:t>
            </a:r>
            <a:r>
              <a:rPr lang="en-US" b="1" i="1" dirty="0"/>
              <a:t>u</a:t>
            </a:r>
            <a:r>
              <a:rPr lang="en-US" dirty="0"/>
              <a:t>]) to the DFS tree </a:t>
            </a:r>
          </a:p>
        </p:txBody>
      </p:sp>
    </p:spTree>
    <p:extLst>
      <p:ext uri="{BB962C8B-B14F-4D97-AF65-F5344CB8AC3E}">
        <p14:creationId xmlns:p14="http://schemas.microsoft.com/office/powerpoint/2010/main" val="180092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DFS</a:t>
            </a:r>
          </a:p>
        </p:txBody>
      </p:sp>
      <p:sp>
        <p:nvSpPr>
          <p:cNvPr id="3" name="Content Placeholder 2"/>
          <p:cNvSpPr>
            <a:spLocks noGrp="1"/>
          </p:cNvSpPr>
          <p:nvPr>
            <p:ph idx="1"/>
          </p:nvPr>
        </p:nvSpPr>
        <p:spPr/>
        <p:txBody>
          <a:bodyPr/>
          <a:lstStyle/>
          <a:p>
            <a:r>
              <a:rPr lang="en-US" dirty="0"/>
              <a:t>Again, we can get O(</a:t>
            </a:r>
            <a:r>
              <a:rPr lang="en-US" b="1" i="1" dirty="0"/>
              <a:t>n</a:t>
            </a:r>
            <a:r>
              <a:rPr lang="en-US" dirty="0"/>
              <a:t> + </a:t>
            </a:r>
            <a:r>
              <a:rPr lang="en-US" b="1" i="1" dirty="0"/>
              <a:t>m</a:t>
            </a:r>
            <a:r>
              <a:rPr lang="en-US" dirty="0"/>
              <a:t>) time</a:t>
            </a:r>
          </a:p>
          <a:p>
            <a:r>
              <a:rPr lang="en-US" dirty="0"/>
              <a:t>Adding and removing from the stack can be done in constant time</a:t>
            </a:r>
          </a:p>
          <a:p>
            <a:r>
              <a:rPr lang="en-US" dirty="0"/>
              <a:t>A node will get added to the stack every time one of its adjacent nodes is explored</a:t>
            </a:r>
          </a:p>
          <a:p>
            <a:r>
              <a:rPr lang="en-US" dirty="0"/>
              <a:t>The total number of nodes added (and removed) is bounded by the total degree of the graph, 2</a:t>
            </a:r>
            <a:r>
              <a:rPr lang="en-US" b="1" i="1" dirty="0"/>
              <a:t>m</a:t>
            </a:r>
          </a:p>
          <a:p>
            <a:r>
              <a:rPr lang="en-US" dirty="0"/>
              <a:t>Running time is then O(</a:t>
            </a:r>
            <a:r>
              <a:rPr lang="en-US" b="1" i="1" dirty="0"/>
              <a:t>n</a:t>
            </a:r>
            <a:r>
              <a:rPr lang="en-US" dirty="0"/>
              <a:t> + </a:t>
            </a:r>
            <a:r>
              <a:rPr lang="en-US" b="1" i="1" dirty="0"/>
              <a:t>m</a:t>
            </a:r>
            <a:r>
              <a:rPr lang="en-US" dirty="0"/>
              <a:t>)</a:t>
            </a:r>
          </a:p>
          <a:p>
            <a:endParaRPr lang="en-US" dirty="0"/>
          </a:p>
        </p:txBody>
      </p:sp>
    </p:spTree>
    <p:extLst>
      <p:ext uri="{BB962C8B-B14F-4D97-AF65-F5344CB8AC3E}">
        <p14:creationId xmlns:p14="http://schemas.microsoft.com/office/powerpoint/2010/main" val="355391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 all connected components</a:t>
            </a:r>
          </a:p>
        </p:txBody>
      </p:sp>
      <p:sp>
        <p:nvSpPr>
          <p:cNvPr id="3" name="Content Placeholder 2"/>
          <p:cNvSpPr>
            <a:spLocks noGrp="1"/>
          </p:cNvSpPr>
          <p:nvPr>
            <p:ph idx="1"/>
          </p:nvPr>
        </p:nvSpPr>
        <p:spPr/>
        <p:txBody>
          <a:bodyPr/>
          <a:lstStyle/>
          <a:p>
            <a:r>
              <a:rPr lang="en-US" dirty="0"/>
              <a:t>Using either BFS or DFS, you will only find the connected component containing </a:t>
            </a:r>
            <a:r>
              <a:rPr lang="en-US" b="1" i="1" dirty="0"/>
              <a:t>s</a:t>
            </a:r>
          </a:p>
          <a:p>
            <a:r>
              <a:rPr lang="en-US" dirty="0"/>
              <a:t>We can keep running either until we find all connected components</a:t>
            </a:r>
          </a:p>
          <a:p>
            <a:r>
              <a:rPr lang="en-US" dirty="0"/>
              <a:t>The running time O(</a:t>
            </a:r>
            <a:r>
              <a:rPr lang="en-US" b="1" i="1" dirty="0"/>
              <a:t>n</a:t>
            </a:r>
            <a:r>
              <a:rPr lang="en-US" dirty="0"/>
              <a:t> + </a:t>
            </a:r>
            <a:r>
              <a:rPr lang="en-US" b="1" i="1" dirty="0"/>
              <a:t>m</a:t>
            </a:r>
            <a:r>
              <a:rPr lang="en-US" dirty="0"/>
              <a:t>) is actually based only on the nodes and edges in a particular connected component</a:t>
            </a:r>
          </a:p>
          <a:p>
            <a:r>
              <a:rPr lang="en-US" dirty="0"/>
              <a:t>Finding all connected components will still only take O(</a:t>
            </a:r>
            <a:r>
              <a:rPr lang="en-US" b="1" i="1" dirty="0"/>
              <a:t>n</a:t>
            </a:r>
            <a:r>
              <a:rPr lang="en-US" dirty="0"/>
              <a:t> + </a:t>
            </a:r>
            <a:r>
              <a:rPr lang="en-US" b="1" i="1" dirty="0"/>
              <a:t>m</a:t>
            </a:r>
            <a:r>
              <a:rPr lang="en-US" dirty="0"/>
              <a:t>) for the whole graph</a:t>
            </a:r>
          </a:p>
        </p:txBody>
      </p:sp>
    </p:spTree>
    <p:extLst>
      <p:ext uri="{BB962C8B-B14F-4D97-AF65-F5344CB8AC3E}">
        <p14:creationId xmlns:p14="http://schemas.microsoft.com/office/powerpoint/2010/main" val="97825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65A6-8FE0-448F-90F5-824F08C2AAC7}"/>
              </a:ext>
            </a:extLst>
          </p:cNvPr>
          <p:cNvSpPr>
            <a:spLocks noGrp="1"/>
          </p:cNvSpPr>
          <p:nvPr>
            <p:ph type="title"/>
          </p:nvPr>
        </p:nvSpPr>
        <p:spPr/>
        <p:txBody>
          <a:bodyPr>
            <a:noAutofit/>
          </a:bodyPr>
          <a:lstStyle/>
          <a:p>
            <a:r>
              <a:rPr lang="en-US" sz="3600" dirty="0"/>
              <a:t>Three-Sentence Summary of Testing for Bipartiteness, Directed Connectivity, and Topological Sort</a:t>
            </a:r>
          </a:p>
        </p:txBody>
      </p:sp>
      <p:sp>
        <p:nvSpPr>
          <p:cNvPr id="3" name="Text Placeholder 2">
            <a:extLst>
              <a:ext uri="{FF2B5EF4-FFF2-40B4-BE49-F238E27FC236}">
                <a16:creationId xmlns:a16="http://schemas.microsoft.com/office/drawing/2014/main" id="{ECE2089E-8ACA-4061-A34B-39879CFCEC4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72830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Testing for </a:t>
            </a:r>
            <a:r>
              <a:rPr lang="en-US" dirty="0" err="1"/>
              <a:t>Bipartiteness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832866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Bipartiteness</a:t>
            </a:r>
            <a:endParaRPr lang="en-US" dirty="0"/>
          </a:p>
        </p:txBody>
      </p:sp>
      <p:sp>
        <p:nvSpPr>
          <p:cNvPr id="3" name="Content Placeholder 2"/>
          <p:cNvSpPr>
            <a:spLocks noGrp="1"/>
          </p:cNvSpPr>
          <p:nvPr>
            <p:ph idx="1"/>
          </p:nvPr>
        </p:nvSpPr>
        <p:spPr/>
        <p:txBody>
          <a:bodyPr/>
          <a:lstStyle/>
          <a:p>
            <a:r>
              <a:rPr lang="en-US" dirty="0"/>
              <a:t>Recall the definition of a bipartite graph:</a:t>
            </a:r>
          </a:p>
          <a:p>
            <a:pPr lvl="1"/>
            <a:r>
              <a:rPr lang="en-US" dirty="0"/>
              <a:t>A graph that can be partitioned into sets </a:t>
            </a:r>
            <a:r>
              <a:rPr lang="en-US" b="1" i="1" dirty="0"/>
              <a:t>X</a:t>
            </a:r>
            <a:r>
              <a:rPr lang="en-US" dirty="0"/>
              <a:t> and </a:t>
            </a:r>
            <a:r>
              <a:rPr lang="en-US" b="1" i="1" dirty="0"/>
              <a:t>Y</a:t>
            </a:r>
            <a:r>
              <a:rPr lang="en-US" dirty="0"/>
              <a:t> such that every edge has one end in </a:t>
            </a:r>
            <a:r>
              <a:rPr lang="en-US" b="1" i="1" dirty="0"/>
              <a:t>X</a:t>
            </a:r>
            <a:r>
              <a:rPr lang="en-US" dirty="0"/>
              <a:t> and the other in </a:t>
            </a:r>
            <a:r>
              <a:rPr lang="en-US" b="1" i="1" dirty="0"/>
              <a:t>Y</a:t>
            </a:r>
          </a:p>
          <a:p>
            <a:pPr lvl="1"/>
            <a:r>
              <a:rPr lang="en-US" dirty="0"/>
              <a:t>Or, you can think of nodes in set </a:t>
            </a:r>
            <a:r>
              <a:rPr lang="en-US" b="1" i="1" dirty="0"/>
              <a:t>X</a:t>
            </a:r>
            <a:r>
              <a:rPr lang="en-US" dirty="0"/>
              <a:t> as red and nodes in set </a:t>
            </a:r>
            <a:r>
              <a:rPr lang="en-US" b="1" i="1" dirty="0"/>
              <a:t>Y</a:t>
            </a:r>
            <a:r>
              <a:rPr lang="en-US" dirty="0"/>
              <a:t> as blue</a:t>
            </a:r>
          </a:p>
          <a:p>
            <a:r>
              <a:rPr lang="en-US" dirty="0"/>
              <a:t>An alternative, equivalent definition of a bipartite graph is one that has no odd cycles</a:t>
            </a:r>
          </a:p>
        </p:txBody>
      </p:sp>
    </p:spTree>
    <p:extLst>
      <p:ext uri="{BB962C8B-B14F-4D97-AF65-F5344CB8AC3E}">
        <p14:creationId xmlns:p14="http://schemas.microsoft.com/office/powerpoint/2010/main" val="416440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Detecting </a:t>
            </a:r>
            <a:r>
              <a:rPr lang="en-US" dirty="0" err="1"/>
              <a:t>bipartiteness</a:t>
            </a:r>
            <a:endParaRPr lang="en-US" dirty="0"/>
          </a:p>
        </p:txBody>
      </p:sp>
      <p:sp>
        <p:nvSpPr>
          <p:cNvPr id="3" name="Content Placeholder 2"/>
          <p:cNvSpPr>
            <a:spLocks noGrp="1"/>
          </p:cNvSpPr>
          <p:nvPr>
            <p:ph idx="1"/>
          </p:nvPr>
        </p:nvSpPr>
        <p:spPr/>
        <p:txBody>
          <a:bodyPr>
            <a:normAutofit lnSpcReduction="10000"/>
          </a:bodyPr>
          <a:lstStyle/>
          <a:p>
            <a:r>
              <a:rPr lang="en-US" dirty="0"/>
              <a:t>Pick a node and color it blue</a:t>
            </a:r>
          </a:p>
          <a:p>
            <a:r>
              <a:rPr lang="en-US" dirty="0"/>
              <a:t>Color all of its neighbors red</a:t>
            </a:r>
          </a:p>
          <a:p>
            <a:r>
              <a:rPr lang="en-US" dirty="0"/>
              <a:t>Keep going, coloring neighbors, alternating which color you use</a:t>
            </a:r>
          </a:p>
          <a:p>
            <a:pPr lvl="1"/>
            <a:r>
              <a:rPr lang="en-US" dirty="0"/>
              <a:t>Don't change the color of a node if it's already colored</a:t>
            </a:r>
          </a:p>
          <a:p>
            <a:r>
              <a:rPr lang="en-US" dirty="0"/>
              <a:t>If there are any edges that start and end in the same color, it's not bipartite</a:t>
            </a:r>
          </a:p>
          <a:p>
            <a:r>
              <a:rPr lang="en-US" dirty="0"/>
              <a:t>This algorithm is essentially BFS where, when adding a node to layer </a:t>
            </a:r>
            <a:r>
              <a:rPr lang="en-US" b="1" i="1" dirty="0"/>
              <a:t>L</a:t>
            </a:r>
            <a:r>
              <a:rPr lang="en-US" dirty="0"/>
              <a:t>[</a:t>
            </a:r>
            <a:r>
              <a:rPr lang="en-US" b="1" i="1" dirty="0" err="1"/>
              <a:t>i</a:t>
            </a:r>
            <a:r>
              <a:rPr lang="en-US" dirty="0"/>
              <a:t> + 1], we color it red when </a:t>
            </a:r>
            <a:r>
              <a:rPr lang="en-US" b="1" i="1" dirty="0" err="1"/>
              <a:t>i</a:t>
            </a:r>
            <a:r>
              <a:rPr lang="en-US" dirty="0"/>
              <a:t> + 1 is even and blue when </a:t>
            </a:r>
            <a:r>
              <a:rPr lang="en-US" b="1" i="1" dirty="0" err="1"/>
              <a:t>i</a:t>
            </a:r>
            <a:r>
              <a:rPr lang="en-US" dirty="0"/>
              <a:t> + 1 is odd</a:t>
            </a:r>
          </a:p>
        </p:txBody>
      </p:sp>
    </p:spTree>
    <p:extLst>
      <p:ext uri="{BB962C8B-B14F-4D97-AF65-F5344CB8AC3E}">
        <p14:creationId xmlns:p14="http://schemas.microsoft.com/office/powerpoint/2010/main" val="274306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Layer lemma</a:t>
            </a:r>
          </a:p>
        </p:txBody>
      </p:sp>
      <p:sp>
        <p:nvSpPr>
          <p:cNvPr id="3" name="Content Placeholder 2"/>
          <p:cNvSpPr>
            <a:spLocks noGrp="1"/>
          </p:cNvSpPr>
          <p:nvPr>
            <p:ph idx="1"/>
          </p:nvPr>
        </p:nvSpPr>
        <p:spPr/>
        <p:txBody>
          <a:bodyPr>
            <a:normAutofit/>
          </a:bodyPr>
          <a:lstStyle/>
          <a:p>
            <a:r>
              <a:rPr lang="en-US" dirty="0"/>
              <a:t>Let </a:t>
            </a:r>
            <a:r>
              <a:rPr lang="en-US" b="1" i="1" dirty="0"/>
              <a:t>T</a:t>
            </a:r>
            <a:r>
              <a:rPr lang="en-US" dirty="0"/>
              <a:t> be a breadth-first search tree, let </a:t>
            </a:r>
            <a:r>
              <a:rPr lang="en-US" b="1" i="1" dirty="0"/>
              <a:t>x</a:t>
            </a:r>
            <a:r>
              <a:rPr lang="en-US" dirty="0"/>
              <a:t> and </a:t>
            </a:r>
            <a:r>
              <a:rPr lang="en-US" b="1" i="1" dirty="0"/>
              <a:t>y</a:t>
            </a:r>
            <a:r>
              <a:rPr lang="en-US" dirty="0"/>
              <a:t> be nodes in </a:t>
            </a:r>
            <a:r>
              <a:rPr lang="en-US" b="1" i="1" dirty="0"/>
              <a:t>T</a:t>
            </a:r>
            <a:r>
              <a:rPr lang="en-US" dirty="0"/>
              <a:t> belonging to layers </a:t>
            </a:r>
            <a:r>
              <a:rPr lang="en-US" b="1" i="1" dirty="0"/>
              <a:t>L</a:t>
            </a:r>
            <a:r>
              <a:rPr lang="en-US" b="1" i="1" baseline="-25000" dirty="0"/>
              <a:t>i</a:t>
            </a:r>
            <a:r>
              <a:rPr lang="en-US" dirty="0"/>
              <a:t> and </a:t>
            </a:r>
            <a:r>
              <a:rPr lang="en-US" b="1" i="1" dirty="0" err="1"/>
              <a:t>L</a:t>
            </a:r>
            <a:r>
              <a:rPr lang="en-US" b="1" i="1" baseline="-25000" dirty="0" err="1"/>
              <a:t>j</a:t>
            </a:r>
            <a:r>
              <a:rPr lang="en-US" dirty="0"/>
              <a:t> respectively, and let (</a:t>
            </a:r>
            <a:r>
              <a:rPr lang="en-US" b="1" i="1" dirty="0"/>
              <a:t>x</a:t>
            </a:r>
            <a:r>
              <a:rPr lang="en-US" dirty="0"/>
              <a:t>, </a:t>
            </a:r>
            <a:r>
              <a:rPr lang="en-US" b="1" i="1" dirty="0"/>
              <a:t>y</a:t>
            </a:r>
            <a:r>
              <a:rPr lang="en-US" dirty="0"/>
              <a:t>) be an edge of </a:t>
            </a:r>
            <a:r>
              <a:rPr lang="en-US" b="1" i="1" dirty="0"/>
              <a:t>G</a:t>
            </a:r>
            <a:r>
              <a:rPr lang="en-US" dirty="0"/>
              <a:t>. </a:t>
            </a:r>
          </a:p>
          <a:p>
            <a:r>
              <a:rPr lang="en-US" dirty="0"/>
              <a:t>Then </a:t>
            </a:r>
            <a:r>
              <a:rPr lang="en-US" b="1" i="1" dirty="0" err="1"/>
              <a:t>i</a:t>
            </a:r>
            <a:r>
              <a:rPr lang="en-US" dirty="0"/>
              <a:t> and </a:t>
            </a:r>
            <a:r>
              <a:rPr lang="en-US" b="1" i="1" dirty="0"/>
              <a:t>j</a:t>
            </a:r>
            <a:r>
              <a:rPr lang="en-US" dirty="0"/>
              <a:t> differ by at most 1.</a:t>
            </a:r>
          </a:p>
          <a:p>
            <a:r>
              <a:rPr lang="en-US" dirty="0"/>
              <a:t>Proof by contradiction:</a:t>
            </a:r>
          </a:p>
          <a:p>
            <a:pPr lvl="1"/>
            <a:r>
              <a:rPr lang="en-US" dirty="0"/>
              <a:t>Suppose </a:t>
            </a:r>
            <a:r>
              <a:rPr lang="en-US" b="1" i="1" dirty="0" err="1"/>
              <a:t>i</a:t>
            </a:r>
            <a:r>
              <a:rPr lang="en-US" dirty="0"/>
              <a:t> and </a:t>
            </a:r>
            <a:r>
              <a:rPr lang="en-US" b="1" i="1" dirty="0"/>
              <a:t>j</a:t>
            </a:r>
            <a:r>
              <a:rPr lang="en-US" dirty="0"/>
              <a:t> differ by more than one.  Assume that </a:t>
            </a:r>
            <a:r>
              <a:rPr lang="en-US" b="1" i="1" dirty="0" err="1"/>
              <a:t>i</a:t>
            </a:r>
            <a:r>
              <a:rPr lang="en-US" dirty="0"/>
              <a:t> &lt; </a:t>
            </a:r>
            <a:r>
              <a:rPr lang="en-US" b="1" i="1" dirty="0"/>
              <a:t>j</a:t>
            </a:r>
            <a:r>
              <a:rPr lang="en-US" dirty="0"/>
              <a:t> – 1.  Since </a:t>
            </a:r>
            <a:r>
              <a:rPr lang="en-US" b="1" i="1" dirty="0"/>
              <a:t>x</a:t>
            </a:r>
            <a:r>
              <a:rPr lang="en-US" dirty="0"/>
              <a:t> is in layer </a:t>
            </a:r>
            <a:r>
              <a:rPr lang="en-US" b="1" i="1" dirty="0"/>
              <a:t>L</a:t>
            </a:r>
            <a:r>
              <a:rPr lang="en-US" b="1" i="1" baseline="-25000" dirty="0"/>
              <a:t>i</a:t>
            </a:r>
            <a:r>
              <a:rPr lang="en-US" dirty="0"/>
              <a:t>, the only nodes discovered from </a:t>
            </a:r>
            <a:r>
              <a:rPr lang="en-US" b="1" i="1" dirty="0"/>
              <a:t>x</a:t>
            </a:r>
            <a:r>
              <a:rPr lang="en-US" dirty="0"/>
              <a:t> belong to layers </a:t>
            </a:r>
            <a:r>
              <a:rPr lang="en-US" b="1" i="1" dirty="0"/>
              <a:t>L</a:t>
            </a:r>
            <a:r>
              <a:rPr lang="en-US" b="1" i="1" baseline="-25000" dirty="0"/>
              <a:t>i</a:t>
            </a:r>
            <a:r>
              <a:rPr lang="en-US" baseline="-25000" dirty="0"/>
              <a:t> + 1</a:t>
            </a:r>
            <a:r>
              <a:rPr lang="en-US" dirty="0"/>
              <a:t> and earlier.  If </a:t>
            </a:r>
            <a:r>
              <a:rPr lang="en-US" b="1" i="1" dirty="0"/>
              <a:t>y</a:t>
            </a:r>
            <a:r>
              <a:rPr lang="en-US" dirty="0"/>
              <a:t> is a neighbor of </a:t>
            </a:r>
            <a:r>
              <a:rPr lang="en-US" b="1" i="1" dirty="0"/>
              <a:t>x</a:t>
            </a:r>
            <a:r>
              <a:rPr lang="en-US" dirty="0"/>
              <a:t>, it should have been discovered and put in layer </a:t>
            </a:r>
            <a:r>
              <a:rPr lang="en-US" b="1" i="1" dirty="0"/>
              <a:t>L</a:t>
            </a:r>
            <a:r>
              <a:rPr lang="en-US" b="1" i="1" baseline="-25000" dirty="0"/>
              <a:t>i</a:t>
            </a:r>
            <a:r>
              <a:rPr lang="en-US" baseline="-25000" dirty="0"/>
              <a:t> + 1</a:t>
            </a:r>
            <a:r>
              <a:rPr lang="en-US" dirty="0"/>
              <a:t> or earlier.</a:t>
            </a:r>
          </a:p>
        </p:txBody>
      </p:sp>
    </p:spTree>
    <p:extLst>
      <p:ext uri="{BB962C8B-B14F-4D97-AF65-F5344CB8AC3E}">
        <p14:creationId xmlns:p14="http://schemas.microsoft.com/office/powerpoint/2010/main" val="383423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Claim of correctness</a:t>
            </a:r>
          </a:p>
        </p:txBody>
      </p:sp>
      <p:sp>
        <p:nvSpPr>
          <p:cNvPr id="3" name="Content Placeholder 2"/>
          <p:cNvSpPr>
            <a:spLocks noGrp="1"/>
          </p:cNvSpPr>
          <p:nvPr>
            <p:ph idx="1"/>
          </p:nvPr>
        </p:nvSpPr>
        <p:spPr/>
        <p:txBody>
          <a:bodyPr>
            <a:normAutofit fontScale="92500" lnSpcReduction="10000"/>
          </a:bodyPr>
          <a:lstStyle/>
          <a:p>
            <a:r>
              <a:rPr lang="en-US" dirty="0"/>
              <a:t>Let </a:t>
            </a:r>
            <a:r>
              <a:rPr lang="en-US" b="1" i="1" dirty="0"/>
              <a:t>G</a:t>
            </a:r>
            <a:r>
              <a:rPr lang="en-US" dirty="0"/>
              <a:t> be a connected graph, and let </a:t>
            </a:r>
            <a:r>
              <a:rPr lang="en-US" b="1" i="1" dirty="0"/>
              <a:t>L</a:t>
            </a:r>
            <a:r>
              <a:rPr lang="en-US" baseline="-25000" dirty="0"/>
              <a:t>1</a:t>
            </a:r>
            <a:r>
              <a:rPr lang="en-US" dirty="0"/>
              <a:t>, </a:t>
            </a:r>
            <a:r>
              <a:rPr lang="en-US" b="1" i="1" dirty="0"/>
              <a:t>L</a:t>
            </a:r>
            <a:r>
              <a:rPr lang="en-US" baseline="-25000" dirty="0"/>
              <a:t>2</a:t>
            </a:r>
            <a:r>
              <a:rPr lang="en-US" dirty="0"/>
              <a:t>, … be the layers produced by BFS starting at node </a:t>
            </a:r>
            <a:r>
              <a:rPr lang="en-US" b="1" i="1" dirty="0"/>
              <a:t>s</a:t>
            </a:r>
            <a:r>
              <a:rPr lang="en-US" dirty="0"/>
              <a:t>. Exactly one of the following two things must hold:</a:t>
            </a:r>
          </a:p>
          <a:p>
            <a:pPr marL="633222" indent="-514350">
              <a:buFont typeface="+mj-lt"/>
              <a:buAutoNum type="arabicPeriod"/>
            </a:pPr>
            <a:r>
              <a:rPr lang="en-US" dirty="0"/>
              <a:t>There is no edge of </a:t>
            </a:r>
            <a:r>
              <a:rPr lang="en-US" b="1" i="1" dirty="0"/>
              <a:t>G</a:t>
            </a:r>
            <a:r>
              <a:rPr lang="en-US" dirty="0"/>
              <a:t> joining two nodes of the same layer. In this case </a:t>
            </a:r>
            <a:r>
              <a:rPr lang="en-US" b="1" i="1" dirty="0"/>
              <a:t>G</a:t>
            </a:r>
            <a:r>
              <a:rPr lang="en-US" dirty="0"/>
              <a:t> is a bipartite graph in which the nodes in even-numbered layers can be colored red, and the nodes in odd-numbered layers can be colored blue.</a:t>
            </a:r>
          </a:p>
          <a:p>
            <a:pPr marL="633222" indent="-514350">
              <a:buFont typeface="+mj-lt"/>
              <a:buAutoNum type="arabicPeriod"/>
            </a:pPr>
            <a:r>
              <a:rPr lang="en-US" dirty="0"/>
              <a:t>There is an edge of </a:t>
            </a:r>
            <a:r>
              <a:rPr lang="en-US" b="1" i="1" dirty="0"/>
              <a:t>G</a:t>
            </a:r>
            <a:r>
              <a:rPr lang="en-US" dirty="0"/>
              <a:t> joining two nodes of the same layer. In this case, </a:t>
            </a:r>
            <a:r>
              <a:rPr lang="en-US" b="1" i="1" dirty="0"/>
              <a:t>G</a:t>
            </a:r>
            <a:r>
              <a:rPr lang="en-US" dirty="0"/>
              <a:t> contains an odd-length cycle, and so it cannot be bipartite.</a:t>
            </a:r>
          </a:p>
        </p:txBody>
      </p:sp>
    </p:spTree>
    <p:extLst>
      <p:ext uri="{BB962C8B-B14F-4D97-AF65-F5344CB8AC3E}">
        <p14:creationId xmlns:p14="http://schemas.microsoft.com/office/powerpoint/2010/main" val="60210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of correctness</a:t>
            </a:r>
          </a:p>
        </p:txBody>
      </p:sp>
      <p:sp>
        <p:nvSpPr>
          <p:cNvPr id="3" name="Content Placeholder 2"/>
          <p:cNvSpPr>
            <a:spLocks noGrp="1"/>
          </p:cNvSpPr>
          <p:nvPr>
            <p:ph idx="1"/>
          </p:nvPr>
        </p:nvSpPr>
        <p:spPr/>
        <p:txBody>
          <a:bodyPr>
            <a:normAutofit/>
          </a:bodyPr>
          <a:lstStyle/>
          <a:p>
            <a:r>
              <a:rPr lang="en-US" dirty="0"/>
              <a:t>Case 1.  No edges join two nodes in the same layer.  By the Layer Lemma, every edge of </a:t>
            </a:r>
            <a:r>
              <a:rPr lang="en-US" b="1" i="1" dirty="0"/>
              <a:t>G</a:t>
            </a:r>
            <a:r>
              <a:rPr lang="en-US" dirty="0"/>
              <a:t> joins nodes either in the same layer or in adjacent layers.  Since no edges join nodes in the same layer, they always join nodes in adjacent layers, with different colorings.  Thus, </a:t>
            </a:r>
            <a:r>
              <a:rPr lang="en-US" b="1" i="1" dirty="0"/>
              <a:t>G</a:t>
            </a:r>
            <a:r>
              <a:rPr lang="en-US" dirty="0"/>
              <a:t> is bipartite.</a:t>
            </a:r>
          </a:p>
        </p:txBody>
      </p:sp>
    </p:spTree>
    <p:extLst>
      <p:ext uri="{BB962C8B-B14F-4D97-AF65-F5344CB8AC3E}">
        <p14:creationId xmlns:p14="http://schemas.microsoft.com/office/powerpoint/2010/main" val="226927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Last time</a:t>
            </a:r>
            <a:endParaRPr lang="en-US" dirty="0"/>
          </a:p>
        </p:txBody>
      </p:sp>
      <p:sp>
        <p:nvSpPr>
          <p:cNvPr id="3" name="Content Placeholder 2"/>
          <p:cNvSpPr>
            <a:spLocks noGrp="1"/>
          </p:cNvSpPr>
          <p:nvPr>
            <p:ph idx="1"/>
          </p:nvPr>
        </p:nvSpPr>
        <p:spPr/>
        <p:txBody>
          <a:bodyPr/>
          <a:lstStyle/>
          <a:p>
            <a:r>
              <a:rPr lang="en-US" dirty="0"/>
              <a:t>What did we talk about last time?</a:t>
            </a:r>
          </a:p>
          <a:p>
            <a:r>
              <a:rPr lang="en-US" dirty="0"/>
              <a:t>Trees</a:t>
            </a:r>
          </a:p>
          <a:p>
            <a:r>
              <a:rPr lang="en-US" dirty="0"/>
              <a:t>Graph connectivity</a:t>
            </a:r>
          </a:p>
          <a:p>
            <a:r>
              <a:rPr lang="en-US" dirty="0"/>
              <a:t>Breadth-first search</a:t>
            </a:r>
          </a:p>
          <a:p>
            <a:r>
              <a:rPr lang="en-US" dirty="0"/>
              <a:t>Representing graphs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of correctness (continued)</a:t>
            </a:r>
          </a:p>
        </p:txBody>
      </p:sp>
      <p:sp>
        <p:nvSpPr>
          <p:cNvPr id="3" name="Content Placeholder 2"/>
          <p:cNvSpPr>
            <a:spLocks noGrp="1"/>
          </p:cNvSpPr>
          <p:nvPr>
            <p:ph idx="1"/>
          </p:nvPr>
        </p:nvSpPr>
        <p:spPr/>
        <p:txBody>
          <a:bodyPr>
            <a:normAutofit/>
          </a:bodyPr>
          <a:lstStyle/>
          <a:p>
            <a:r>
              <a:rPr lang="en-US" dirty="0"/>
              <a:t>Case 2: At least one edge joins two nodes of the same layer, </a:t>
            </a:r>
            <a:r>
              <a:rPr lang="en-US" b="1" i="1" dirty="0"/>
              <a:t>x</a:t>
            </a:r>
            <a:r>
              <a:rPr lang="en-US" dirty="0"/>
              <a:t> and </a:t>
            </a:r>
            <a:r>
              <a:rPr lang="en-US" b="1" i="1" dirty="0"/>
              <a:t>y</a:t>
            </a:r>
            <a:r>
              <a:rPr lang="en-US" dirty="0"/>
              <a:t>.  Let </a:t>
            </a:r>
            <a:r>
              <a:rPr lang="en-US" b="1" i="1" dirty="0"/>
              <a:t>x</a:t>
            </a:r>
            <a:r>
              <a:rPr lang="en-US" dirty="0"/>
              <a:t> and </a:t>
            </a:r>
            <a:r>
              <a:rPr lang="en-US" b="1" i="1" dirty="0"/>
              <a:t>y</a:t>
            </a:r>
            <a:r>
              <a:rPr lang="en-US" dirty="0"/>
              <a:t> be in layer </a:t>
            </a:r>
            <a:r>
              <a:rPr lang="en-US" b="1" i="1" dirty="0" err="1"/>
              <a:t>L</a:t>
            </a:r>
            <a:r>
              <a:rPr lang="en-US" b="1" i="1" baseline="-25000" dirty="0" err="1"/>
              <a:t>j</a:t>
            </a:r>
            <a:r>
              <a:rPr lang="en-US" dirty="0"/>
              <a:t>.  Let </a:t>
            </a:r>
            <a:r>
              <a:rPr lang="en-US" b="1" i="1" dirty="0"/>
              <a:t>z</a:t>
            </a:r>
            <a:r>
              <a:rPr lang="en-US" dirty="0"/>
              <a:t> be the node with the highest layer number possible while still being an ancestor of </a:t>
            </a:r>
            <a:r>
              <a:rPr lang="en-US" b="1" i="1" dirty="0"/>
              <a:t>x</a:t>
            </a:r>
            <a:r>
              <a:rPr lang="en-US" dirty="0"/>
              <a:t> and </a:t>
            </a:r>
            <a:r>
              <a:rPr lang="en-US" b="1" i="1" dirty="0"/>
              <a:t>y</a:t>
            </a:r>
            <a:r>
              <a:rPr lang="en-US" dirty="0"/>
              <a:t> in the BFS tree.  Let </a:t>
            </a:r>
            <a:r>
              <a:rPr lang="en-US" b="1" i="1" dirty="0"/>
              <a:t>z</a:t>
            </a:r>
            <a:r>
              <a:rPr lang="en-US" dirty="0"/>
              <a:t> be in layer </a:t>
            </a:r>
            <a:r>
              <a:rPr lang="en-US" b="1" i="1" dirty="0"/>
              <a:t>L</a:t>
            </a:r>
            <a:r>
              <a:rPr lang="en-US" b="1" i="1" baseline="-25000" dirty="0"/>
              <a:t>i</a:t>
            </a:r>
            <a:r>
              <a:rPr lang="en-US" dirty="0"/>
              <a:t>, where </a:t>
            </a:r>
            <a:r>
              <a:rPr lang="en-US" b="1" i="1" dirty="0" err="1"/>
              <a:t>i</a:t>
            </a:r>
            <a:r>
              <a:rPr lang="en-US" dirty="0"/>
              <a:t> &lt; </a:t>
            </a:r>
            <a:r>
              <a:rPr lang="en-US" b="1" i="1" dirty="0"/>
              <a:t>j</a:t>
            </a:r>
            <a:r>
              <a:rPr lang="en-US" dirty="0"/>
              <a:t>.  There is a cycle in </a:t>
            </a:r>
            <a:r>
              <a:rPr lang="en-US" b="1" i="1" dirty="0"/>
              <a:t>G</a:t>
            </a:r>
            <a:r>
              <a:rPr lang="en-US" dirty="0"/>
              <a:t> from </a:t>
            </a:r>
            <a:r>
              <a:rPr lang="en-US" b="1" i="1" dirty="0"/>
              <a:t>z</a:t>
            </a:r>
            <a:r>
              <a:rPr lang="en-US" dirty="0"/>
              <a:t> down to </a:t>
            </a:r>
            <a:r>
              <a:rPr lang="en-US" b="1" i="1" dirty="0"/>
              <a:t>x</a:t>
            </a:r>
            <a:r>
              <a:rPr lang="en-US" dirty="0"/>
              <a:t>, from </a:t>
            </a:r>
            <a:r>
              <a:rPr lang="en-US" b="1" i="1" dirty="0"/>
              <a:t>x</a:t>
            </a:r>
            <a:r>
              <a:rPr lang="en-US" dirty="0"/>
              <a:t> to </a:t>
            </a:r>
            <a:r>
              <a:rPr lang="en-US" b="1" i="1" dirty="0"/>
              <a:t>y</a:t>
            </a:r>
            <a:r>
              <a:rPr lang="en-US" dirty="0"/>
              <a:t>, and then from </a:t>
            </a:r>
            <a:r>
              <a:rPr lang="en-US" b="1" i="1" dirty="0"/>
              <a:t>y</a:t>
            </a:r>
            <a:r>
              <a:rPr lang="en-US" dirty="0"/>
              <a:t> back to </a:t>
            </a:r>
            <a:r>
              <a:rPr lang="en-US" b="1" i="1" dirty="0"/>
              <a:t>z</a:t>
            </a:r>
            <a:r>
              <a:rPr lang="en-US" dirty="0"/>
              <a:t>.  The length of the cycle is (</a:t>
            </a:r>
            <a:r>
              <a:rPr lang="en-US" b="1" i="1" dirty="0"/>
              <a:t>j</a:t>
            </a:r>
            <a:r>
              <a:rPr lang="en-US" dirty="0"/>
              <a:t> – </a:t>
            </a:r>
            <a:r>
              <a:rPr lang="en-US" b="1" i="1" dirty="0" err="1"/>
              <a:t>i</a:t>
            </a:r>
            <a:r>
              <a:rPr lang="en-US" dirty="0"/>
              <a:t>) + 1 + (</a:t>
            </a:r>
            <a:r>
              <a:rPr lang="en-US" b="1" i="1" dirty="0"/>
              <a:t>j</a:t>
            </a:r>
            <a:r>
              <a:rPr lang="en-US" dirty="0"/>
              <a:t> – </a:t>
            </a:r>
            <a:r>
              <a:rPr lang="en-US" b="1" i="1" dirty="0" err="1"/>
              <a:t>i</a:t>
            </a:r>
            <a:r>
              <a:rPr lang="en-US" dirty="0"/>
              <a:t>) = 2(</a:t>
            </a:r>
            <a:r>
              <a:rPr lang="en-US" b="1" i="1" dirty="0"/>
              <a:t>j</a:t>
            </a:r>
            <a:r>
              <a:rPr lang="en-US" dirty="0"/>
              <a:t> – </a:t>
            </a:r>
            <a:r>
              <a:rPr lang="en-US" b="1" i="1" dirty="0" err="1"/>
              <a:t>i</a:t>
            </a:r>
            <a:r>
              <a:rPr lang="en-US" dirty="0"/>
              <a:t>) + 1, which is odd.  Thus, the graph is not bipartite.</a:t>
            </a:r>
          </a:p>
        </p:txBody>
      </p:sp>
    </p:spTree>
    <p:extLst>
      <p:ext uri="{BB962C8B-B14F-4D97-AF65-F5344CB8AC3E}">
        <p14:creationId xmlns:p14="http://schemas.microsoft.com/office/powerpoint/2010/main" val="751519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Directed Connectivity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155855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Directed graph representations</a:t>
            </a:r>
          </a:p>
        </p:txBody>
      </p:sp>
      <p:sp>
        <p:nvSpPr>
          <p:cNvPr id="3" name="Content Placeholder 2"/>
          <p:cNvSpPr>
            <a:spLocks noGrp="1"/>
          </p:cNvSpPr>
          <p:nvPr>
            <p:ph idx="1"/>
          </p:nvPr>
        </p:nvSpPr>
        <p:spPr/>
        <p:txBody>
          <a:bodyPr/>
          <a:lstStyle/>
          <a:p>
            <a:r>
              <a:rPr lang="en-US" dirty="0"/>
              <a:t>It can be useful to extend the adjacency list representation for directed graphs</a:t>
            </a:r>
          </a:p>
          <a:p>
            <a:r>
              <a:rPr lang="en-US" dirty="0"/>
              <a:t>As before, for node </a:t>
            </a:r>
            <a:r>
              <a:rPr lang="en-US" b="1" i="1" dirty="0"/>
              <a:t>u</a:t>
            </a:r>
            <a:r>
              <a:rPr lang="en-US" dirty="0"/>
              <a:t>, we have a list of nodes that </a:t>
            </a:r>
            <a:r>
              <a:rPr lang="en-US" b="1" i="1" dirty="0"/>
              <a:t>u</a:t>
            </a:r>
            <a:r>
              <a:rPr lang="en-US" dirty="0"/>
              <a:t> connects to</a:t>
            </a:r>
          </a:p>
          <a:p>
            <a:r>
              <a:rPr lang="en-US" dirty="0"/>
              <a:t>But we add a second list of nodes that connect to </a:t>
            </a:r>
            <a:r>
              <a:rPr lang="en-US" b="1" i="1" dirty="0"/>
              <a:t>u</a:t>
            </a:r>
            <a:r>
              <a:rPr lang="en-US" dirty="0"/>
              <a:t> as well</a:t>
            </a:r>
          </a:p>
          <a:p>
            <a:r>
              <a:rPr lang="en-US" dirty="0"/>
              <a:t>In this way, we can efficiently determine all nodes that can reach </a:t>
            </a:r>
            <a:r>
              <a:rPr lang="en-US" b="1" i="1" dirty="0"/>
              <a:t>u</a:t>
            </a:r>
          </a:p>
        </p:txBody>
      </p:sp>
    </p:spTree>
    <p:extLst>
      <p:ext uri="{BB962C8B-B14F-4D97-AF65-F5344CB8AC3E}">
        <p14:creationId xmlns:p14="http://schemas.microsoft.com/office/powerpoint/2010/main" val="228889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Directed DFS and BFS</a:t>
            </a:r>
          </a:p>
        </p:txBody>
      </p:sp>
      <p:sp>
        <p:nvSpPr>
          <p:cNvPr id="3" name="Content Placeholder 2"/>
          <p:cNvSpPr>
            <a:spLocks noGrp="1"/>
          </p:cNvSpPr>
          <p:nvPr>
            <p:ph idx="1"/>
          </p:nvPr>
        </p:nvSpPr>
        <p:spPr/>
        <p:txBody>
          <a:bodyPr/>
          <a:lstStyle/>
          <a:p>
            <a:r>
              <a:rPr lang="en-US" dirty="0"/>
              <a:t>We can run DFS or BFS on a directed graph starting at </a:t>
            </a:r>
            <a:r>
              <a:rPr lang="en-US" b="1" i="1" dirty="0"/>
              <a:t>s</a:t>
            </a:r>
          </a:p>
          <a:p>
            <a:r>
              <a:rPr lang="en-US" dirty="0"/>
              <a:t>Instead of getting a connected component, we will get a tree of nodes reachable from </a:t>
            </a:r>
            <a:r>
              <a:rPr lang="en-US" b="1" i="1" dirty="0"/>
              <a:t>s</a:t>
            </a:r>
          </a:p>
          <a:p>
            <a:pPr lvl="1"/>
            <a:r>
              <a:rPr lang="en-US" dirty="0"/>
              <a:t>Not all nodes will necessarily have a path back to </a:t>
            </a:r>
            <a:r>
              <a:rPr lang="en-US" b="1" i="1" dirty="0"/>
              <a:t>s</a:t>
            </a:r>
          </a:p>
          <a:p>
            <a:r>
              <a:rPr lang="en-US" dirty="0"/>
              <a:t>We can also run DFS on reversed edges, yielding the tree of nodes that can reach </a:t>
            </a:r>
            <a:r>
              <a:rPr lang="en-US" b="1" i="1" dirty="0"/>
              <a:t>s</a:t>
            </a:r>
          </a:p>
        </p:txBody>
      </p:sp>
    </p:spTree>
    <p:extLst>
      <p:ext uri="{BB962C8B-B14F-4D97-AF65-F5344CB8AC3E}">
        <p14:creationId xmlns:p14="http://schemas.microsoft.com/office/powerpoint/2010/main" val="419511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connectivity</a:t>
            </a:r>
          </a:p>
        </p:txBody>
      </p:sp>
      <p:sp>
        <p:nvSpPr>
          <p:cNvPr id="3" name="Content Placeholder 2"/>
          <p:cNvSpPr>
            <a:spLocks noGrp="1"/>
          </p:cNvSpPr>
          <p:nvPr>
            <p:ph idx="1"/>
          </p:nvPr>
        </p:nvSpPr>
        <p:spPr/>
        <p:txBody>
          <a:bodyPr>
            <a:normAutofit/>
          </a:bodyPr>
          <a:lstStyle/>
          <a:p>
            <a:r>
              <a:rPr lang="en-US" dirty="0"/>
              <a:t>A directed graph is </a:t>
            </a:r>
            <a:r>
              <a:rPr lang="en-US" b="1" dirty="0"/>
              <a:t>strongly connected</a:t>
            </a:r>
            <a:r>
              <a:rPr lang="en-US" dirty="0"/>
              <a:t> if, for all nodes </a:t>
            </a:r>
            <a:r>
              <a:rPr lang="en-US" b="1" i="1" dirty="0"/>
              <a:t>u</a:t>
            </a:r>
            <a:r>
              <a:rPr lang="en-US" dirty="0"/>
              <a:t> and </a:t>
            </a:r>
            <a:r>
              <a:rPr lang="en-US" b="1" i="1" dirty="0"/>
              <a:t>v</a:t>
            </a:r>
            <a:r>
              <a:rPr lang="en-US" dirty="0"/>
              <a:t>, there is a path from </a:t>
            </a:r>
            <a:r>
              <a:rPr lang="en-US" b="1" i="1" dirty="0"/>
              <a:t>u</a:t>
            </a:r>
            <a:r>
              <a:rPr lang="en-US" dirty="0"/>
              <a:t> to </a:t>
            </a:r>
            <a:r>
              <a:rPr lang="en-US" b="1" i="1" dirty="0"/>
              <a:t>v</a:t>
            </a:r>
            <a:r>
              <a:rPr lang="en-US" dirty="0"/>
              <a:t> and a path from </a:t>
            </a:r>
            <a:r>
              <a:rPr lang="en-US" b="1" i="1" dirty="0"/>
              <a:t>v</a:t>
            </a:r>
            <a:r>
              <a:rPr lang="en-US" dirty="0"/>
              <a:t> to </a:t>
            </a:r>
            <a:r>
              <a:rPr lang="en-US" b="1" i="1" dirty="0"/>
              <a:t>u</a:t>
            </a:r>
          </a:p>
          <a:p>
            <a:r>
              <a:rPr lang="en-US" dirty="0"/>
              <a:t>Nodes </a:t>
            </a:r>
            <a:r>
              <a:rPr lang="en-US" b="1" i="1" dirty="0"/>
              <a:t>u</a:t>
            </a:r>
            <a:r>
              <a:rPr lang="en-US" dirty="0"/>
              <a:t> and </a:t>
            </a:r>
            <a:r>
              <a:rPr lang="en-US" b="1" i="1" dirty="0"/>
              <a:t>v</a:t>
            </a:r>
            <a:r>
              <a:rPr lang="en-US" dirty="0"/>
              <a:t> are mutually reachable if you can reach </a:t>
            </a:r>
            <a:r>
              <a:rPr lang="en-US" b="1" i="1" dirty="0"/>
              <a:t>u</a:t>
            </a:r>
            <a:r>
              <a:rPr lang="en-US" dirty="0"/>
              <a:t> from </a:t>
            </a:r>
            <a:r>
              <a:rPr lang="en-US" b="1" i="1" dirty="0"/>
              <a:t>v</a:t>
            </a:r>
            <a:r>
              <a:rPr lang="en-US" dirty="0"/>
              <a:t> and </a:t>
            </a:r>
            <a:r>
              <a:rPr lang="en-US" b="1" i="1" dirty="0"/>
              <a:t>v</a:t>
            </a:r>
            <a:r>
              <a:rPr lang="en-US" dirty="0"/>
              <a:t> from </a:t>
            </a:r>
            <a:r>
              <a:rPr lang="en-US" b="1" i="1" dirty="0"/>
              <a:t>u</a:t>
            </a:r>
          </a:p>
          <a:p>
            <a:r>
              <a:rPr lang="en-US" dirty="0"/>
              <a:t>If </a:t>
            </a:r>
            <a:r>
              <a:rPr lang="en-US" b="1" i="1" dirty="0"/>
              <a:t>u</a:t>
            </a:r>
            <a:r>
              <a:rPr lang="en-US" dirty="0"/>
              <a:t> and </a:t>
            </a:r>
            <a:r>
              <a:rPr lang="en-US" b="1" i="1" dirty="0"/>
              <a:t>v</a:t>
            </a:r>
            <a:r>
              <a:rPr lang="en-US" dirty="0"/>
              <a:t> are mutually reachable and </a:t>
            </a:r>
            <a:r>
              <a:rPr lang="en-US" b="1" i="1" dirty="0"/>
              <a:t>v</a:t>
            </a:r>
            <a:r>
              <a:rPr lang="en-US" dirty="0"/>
              <a:t> and </a:t>
            </a:r>
            <a:r>
              <a:rPr lang="en-US" b="1" i="1" dirty="0"/>
              <a:t>w</a:t>
            </a:r>
            <a:r>
              <a:rPr lang="en-US" dirty="0"/>
              <a:t> are mutually reachable, then </a:t>
            </a:r>
            <a:r>
              <a:rPr lang="en-US" b="1" i="1" dirty="0"/>
              <a:t>u</a:t>
            </a:r>
            <a:r>
              <a:rPr lang="en-US" dirty="0"/>
              <a:t> and </a:t>
            </a:r>
            <a:r>
              <a:rPr lang="en-US" b="1" i="1" dirty="0"/>
              <a:t>w</a:t>
            </a:r>
            <a:r>
              <a:rPr lang="en-US" dirty="0"/>
              <a:t> are mutually reachable</a:t>
            </a:r>
          </a:p>
        </p:txBody>
      </p:sp>
    </p:spTree>
    <p:extLst>
      <p:ext uri="{BB962C8B-B14F-4D97-AF65-F5344CB8AC3E}">
        <p14:creationId xmlns:p14="http://schemas.microsoft.com/office/powerpoint/2010/main" val="235096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Strong components</a:t>
            </a:r>
          </a:p>
        </p:txBody>
      </p:sp>
      <p:sp>
        <p:nvSpPr>
          <p:cNvPr id="3" name="Content Placeholder 2"/>
          <p:cNvSpPr>
            <a:spLocks noGrp="1"/>
          </p:cNvSpPr>
          <p:nvPr>
            <p:ph idx="1"/>
          </p:nvPr>
        </p:nvSpPr>
        <p:spPr/>
        <p:txBody>
          <a:bodyPr>
            <a:normAutofit/>
          </a:bodyPr>
          <a:lstStyle/>
          <a:p>
            <a:r>
              <a:rPr lang="en-US" dirty="0"/>
              <a:t>To see if a graph is strongly connected, pick a node </a:t>
            </a:r>
            <a:r>
              <a:rPr lang="en-US" b="1" i="1" dirty="0"/>
              <a:t>s</a:t>
            </a:r>
            <a:r>
              <a:rPr lang="en-US" dirty="0"/>
              <a:t> and run BFS from it</a:t>
            </a:r>
          </a:p>
          <a:p>
            <a:r>
              <a:rPr lang="en-US" dirty="0"/>
              <a:t>Then run BFS on the reversed edge graph</a:t>
            </a:r>
          </a:p>
          <a:p>
            <a:r>
              <a:rPr lang="en-US" dirty="0"/>
              <a:t>If both searches visit every node, it's strongly connected</a:t>
            </a:r>
          </a:p>
          <a:p>
            <a:r>
              <a:rPr lang="en-US" dirty="0"/>
              <a:t>A </a:t>
            </a:r>
            <a:r>
              <a:rPr lang="en-US" b="1" dirty="0"/>
              <a:t>strong component</a:t>
            </a:r>
            <a:r>
              <a:rPr lang="en-US" dirty="0"/>
              <a:t> containing </a:t>
            </a:r>
            <a:r>
              <a:rPr lang="en-US" b="1" i="1" dirty="0"/>
              <a:t>s</a:t>
            </a:r>
            <a:r>
              <a:rPr lang="en-US" dirty="0"/>
              <a:t> is the set of all nodes </a:t>
            </a:r>
            <a:r>
              <a:rPr lang="en-US" b="1" i="1" dirty="0"/>
              <a:t>v</a:t>
            </a:r>
            <a:r>
              <a:rPr lang="en-US" dirty="0"/>
              <a:t> such that </a:t>
            </a:r>
            <a:r>
              <a:rPr lang="en-US" b="1" i="1" dirty="0"/>
              <a:t>s</a:t>
            </a:r>
            <a:r>
              <a:rPr lang="en-US" dirty="0"/>
              <a:t> and </a:t>
            </a:r>
            <a:r>
              <a:rPr lang="en-US" b="1" i="1" dirty="0"/>
              <a:t>v</a:t>
            </a:r>
            <a:r>
              <a:rPr lang="en-US" dirty="0"/>
              <a:t> are mutually reachable</a:t>
            </a:r>
          </a:p>
          <a:p>
            <a:r>
              <a:rPr lang="en-US" dirty="0"/>
              <a:t>For any two nodes </a:t>
            </a:r>
            <a:r>
              <a:rPr lang="en-US" b="1" i="1" dirty="0"/>
              <a:t>s</a:t>
            </a:r>
            <a:r>
              <a:rPr lang="en-US" dirty="0"/>
              <a:t> and </a:t>
            </a:r>
            <a:r>
              <a:rPr lang="en-US" b="1" i="1" dirty="0"/>
              <a:t>t</a:t>
            </a:r>
            <a:r>
              <a:rPr lang="en-US" dirty="0"/>
              <a:t> in a directed graph, their strong components are either identical or disjoint</a:t>
            </a:r>
          </a:p>
        </p:txBody>
      </p:sp>
    </p:spTree>
    <p:extLst>
      <p:ext uri="{BB962C8B-B14F-4D97-AF65-F5344CB8AC3E}">
        <p14:creationId xmlns:p14="http://schemas.microsoft.com/office/powerpoint/2010/main" val="351646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Topological Sort</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6212017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Directed acyclic graph</a:t>
            </a:r>
          </a:p>
        </p:txBody>
      </p:sp>
      <p:sp>
        <p:nvSpPr>
          <p:cNvPr id="5" name="Content Placeholder 4"/>
          <p:cNvSpPr>
            <a:spLocks noGrp="1"/>
          </p:cNvSpPr>
          <p:nvPr>
            <p:ph idx="1"/>
          </p:nvPr>
        </p:nvSpPr>
        <p:spPr/>
        <p:txBody>
          <a:bodyPr>
            <a:normAutofit/>
          </a:bodyPr>
          <a:lstStyle/>
          <a:p>
            <a:r>
              <a:rPr lang="en-US" dirty="0"/>
              <a:t>A directed acyclic graph (DAG) is a directed graph without cycles in it</a:t>
            </a:r>
          </a:p>
          <a:p>
            <a:r>
              <a:rPr lang="en-US" dirty="0"/>
              <a:t>These can be used to represent dependencies between tasks</a:t>
            </a:r>
          </a:p>
          <a:p>
            <a:r>
              <a:rPr lang="en-US" dirty="0"/>
              <a:t>An edge flows from the task that must be completed first to a task that must come after</a:t>
            </a:r>
          </a:p>
          <a:p>
            <a:r>
              <a:rPr lang="en-US" dirty="0"/>
              <a:t>A cycle in such a graph would mean there was a circular dependency</a:t>
            </a:r>
          </a:p>
          <a:p>
            <a:r>
              <a:rPr lang="en-US" dirty="0"/>
              <a:t>By running topological sort, we discover if a directed graph has a cycle, as a side benefit</a:t>
            </a:r>
          </a:p>
        </p:txBody>
      </p:sp>
    </p:spTree>
    <p:extLst>
      <p:ext uri="{BB962C8B-B14F-4D97-AF65-F5344CB8AC3E}">
        <p14:creationId xmlns:p14="http://schemas.microsoft.com/office/powerpoint/2010/main" val="353112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Topological sort</a:t>
            </a:r>
          </a:p>
        </p:txBody>
      </p:sp>
      <p:sp>
        <p:nvSpPr>
          <p:cNvPr id="3" name="Content Placeholder 2"/>
          <p:cNvSpPr>
            <a:spLocks noGrp="1"/>
          </p:cNvSpPr>
          <p:nvPr>
            <p:ph idx="1"/>
          </p:nvPr>
        </p:nvSpPr>
        <p:spPr/>
        <p:txBody>
          <a:bodyPr/>
          <a:lstStyle/>
          <a:p>
            <a:r>
              <a:rPr lang="en-US" dirty="0"/>
              <a:t>A </a:t>
            </a:r>
            <a:r>
              <a:rPr lang="en-US" b="1" dirty="0"/>
              <a:t>topological sort</a:t>
            </a:r>
            <a:r>
              <a:rPr lang="en-US" dirty="0"/>
              <a:t> gives an ordering of the tasks such that all tasks are completed in dependency ordering</a:t>
            </a:r>
          </a:p>
          <a:p>
            <a:r>
              <a:rPr lang="en-US" dirty="0"/>
              <a:t>In other words, no task is attempted before its prerequisite tasks have been done</a:t>
            </a:r>
          </a:p>
          <a:p>
            <a:r>
              <a:rPr lang="en-US" dirty="0"/>
              <a:t>There are usually multiple legal topological sorts for a given DAG</a:t>
            </a:r>
          </a:p>
        </p:txBody>
      </p:sp>
    </p:spTree>
    <p:extLst>
      <p:ext uri="{BB962C8B-B14F-4D97-AF65-F5344CB8AC3E}">
        <p14:creationId xmlns:p14="http://schemas.microsoft.com/office/powerpoint/2010/main" val="36655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5567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topological sort</a:t>
            </a:r>
          </a:p>
          <a:p>
            <a:r>
              <a:rPr lang="en-US" dirty="0"/>
              <a:t>Greedy algorithms</a:t>
            </a:r>
          </a:p>
          <a:p>
            <a:r>
              <a:rPr lang="en-US" dirty="0"/>
              <a:t>Scheduling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b="1" dirty="0"/>
              <a:t>Work on Assignment 2</a:t>
            </a:r>
          </a:p>
          <a:p>
            <a:pPr lvl="1"/>
            <a:r>
              <a:rPr lang="en-US" b="1" dirty="0"/>
              <a:t>Due next Friday before midnight</a:t>
            </a:r>
          </a:p>
          <a:p>
            <a:r>
              <a:rPr lang="en-US" dirty="0"/>
              <a:t>Read sections 4.1 and 4.2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Depth First Search</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292772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Queues and stacks</a:t>
            </a:r>
          </a:p>
        </p:txBody>
      </p:sp>
      <p:sp>
        <p:nvSpPr>
          <p:cNvPr id="3" name="Content Placeholder 2"/>
          <p:cNvSpPr>
            <a:spLocks noGrp="1"/>
          </p:cNvSpPr>
          <p:nvPr>
            <p:ph idx="1"/>
          </p:nvPr>
        </p:nvSpPr>
        <p:spPr/>
        <p:txBody>
          <a:bodyPr/>
          <a:lstStyle/>
          <a:p>
            <a:r>
              <a:rPr lang="en-US" dirty="0"/>
              <a:t>A </a:t>
            </a:r>
            <a:r>
              <a:rPr lang="en-US" b="1" dirty="0"/>
              <a:t>queue</a:t>
            </a:r>
            <a:r>
              <a:rPr lang="en-US" dirty="0"/>
              <a:t> is a set where we extract elements in </a:t>
            </a:r>
            <a:r>
              <a:rPr lang="en-US" b="1" dirty="0"/>
              <a:t>first-in, first-out</a:t>
            </a:r>
            <a:r>
              <a:rPr lang="en-US" dirty="0"/>
              <a:t> (FIFO) order</a:t>
            </a:r>
          </a:p>
          <a:p>
            <a:r>
              <a:rPr lang="en-US" dirty="0"/>
              <a:t>A </a:t>
            </a:r>
            <a:r>
              <a:rPr lang="en-US" b="1" dirty="0"/>
              <a:t>stack</a:t>
            </a:r>
            <a:r>
              <a:rPr lang="en-US" dirty="0"/>
              <a:t> is a set where we extract elements in </a:t>
            </a:r>
            <a:r>
              <a:rPr lang="en-US" b="1" dirty="0"/>
              <a:t>last-in, first-out</a:t>
            </a:r>
            <a:r>
              <a:rPr lang="en-US" dirty="0"/>
              <a:t> (LIFO) order</a:t>
            </a:r>
          </a:p>
          <a:p>
            <a:r>
              <a:rPr lang="en-US" dirty="0"/>
              <a:t>Both data structures can be efficiently implemented by a doubly-linked list</a:t>
            </a:r>
          </a:p>
        </p:txBody>
      </p:sp>
    </p:spTree>
    <p:extLst>
      <p:ext uri="{BB962C8B-B14F-4D97-AF65-F5344CB8AC3E}">
        <p14:creationId xmlns:p14="http://schemas.microsoft.com/office/powerpoint/2010/main" val="332328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Implementing BFS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600" y="1600200"/>
                <a:ext cx="10972800" cy="5181600"/>
              </a:xfrm>
            </p:spPr>
            <p:txBody>
              <a:bodyPr>
                <a:normAutofit fontScale="92500" lnSpcReduction="20000"/>
              </a:bodyPr>
              <a:lstStyle/>
              <a:p>
                <a:r>
                  <a:rPr lang="en-US" sz="2400" dirty="0"/>
                  <a:t>BFS(</a:t>
                </a:r>
                <a:r>
                  <a:rPr lang="en-US" sz="2400" b="1" i="1" dirty="0"/>
                  <a:t>s</a:t>
                </a:r>
                <a:r>
                  <a:rPr lang="en-US" sz="2400" dirty="0"/>
                  <a:t>):</a:t>
                </a:r>
              </a:p>
              <a:p>
                <a:pPr lvl="1"/>
                <a:r>
                  <a:rPr lang="en-US" sz="2400" dirty="0"/>
                  <a:t>Set Discovered[</a:t>
                </a:r>
                <a:r>
                  <a:rPr lang="en-US" sz="2400" b="1" i="1" dirty="0"/>
                  <a:t>s</a:t>
                </a:r>
                <a:r>
                  <a:rPr lang="en-US" sz="2400" dirty="0"/>
                  <a:t>] = true </a:t>
                </a:r>
              </a:p>
              <a:p>
                <a:pPr lvl="1"/>
                <a:r>
                  <a:rPr lang="en-US" sz="2400" dirty="0"/>
                  <a:t>Set Discovered[</a:t>
                </a:r>
                <a:r>
                  <a:rPr lang="en-US" sz="2400" b="1" i="1" dirty="0"/>
                  <a:t>v</a:t>
                </a:r>
                <a:r>
                  <a:rPr lang="en-US" sz="2400" dirty="0"/>
                  <a:t>] = false for all </a:t>
                </a:r>
                <a:r>
                  <a:rPr lang="en-US" sz="2400" b="1" i="1" dirty="0"/>
                  <a:t>v</a:t>
                </a:r>
                <a:r>
                  <a:rPr lang="en-US" sz="2400" dirty="0"/>
                  <a:t> ≠ </a:t>
                </a:r>
                <a:r>
                  <a:rPr lang="en-US" sz="2400" b="1" i="1" dirty="0"/>
                  <a:t>s</a:t>
                </a:r>
              </a:p>
              <a:p>
                <a:pPr lvl="1"/>
                <a:r>
                  <a:rPr lang="en-US" sz="2400" dirty="0"/>
                  <a:t>Create list </a:t>
                </a:r>
                <a:r>
                  <a:rPr lang="en-US" sz="2400" b="1" i="1" dirty="0"/>
                  <a:t>L</a:t>
                </a:r>
                <a:r>
                  <a:rPr lang="en-US" sz="2400" dirty="0"/>
                  <a:t>[0] and put </a:t>
                </a:r>
                <a:r>
                  <a:rPr lang="en-US" sz="2400" b="1" i="1" dirty="0"/>
                  <a:t>s</a:t>
                </a:r>
                <a:r>
                  <a:rPr lang="en-US" sz="2400" dirty="0"/>
                  <a:t> in it </a:t>
                </a:r>
              </a:p>
              <a:p>
                <a:pPr lvl="1"/>
                <a:r>
                  <a:rPr lang="en-US" sz="2400" dirty="0"/>
                  <a:t>Set layer counter </a:t>
                </a:r>
                <a:r>
                  <a:rPr lang="en-US" sz="2400" b="1" i="1" dirty="0" err="1"/>
                  <a:t>i</a:t>
                </a:r>
                <a:r>
                  <a:rPr lang="en-US" sz="2400" dirty="0"/>
                  <a:t> = 0</a:t>
                </a:r>
              </a:p>
              <a:p>
                <a:pPr lvl="1"/>
                <a:r>
                  <a:rPr lang="en-US" sz="2400" dirty="0"/>
                  <a:t>Set current BFS tree </a:t>
                </a:r>
                <a:r>
                  <a:rPr lang="en-US" sz="2400" b="1" i="1" dirty="0"/>
                  <a:t>T</a:t>
                </a:r>
                <a:r>
                  <a:rPr lang="en-US" sz="2400" dirty="0"/>
                  <a:t> = </a:t>
                </a:r>
                <a14:m>
                  <m:oMath xmlns:m="http://schemas.openxmlformats.org/officeDocument/2006/math">
                    <m:r>
                      <a:rPr lang="en-US" sz="2400" i="1">
                        <a:latin typeface="Cambria Math" panose="02040503050406030204" pitchFamily="18" charset="0"/>
                        <a:ea typeface="Cambria Math" panose="02040503050406030204" pitchFamily="18" charset="0"/>
                      </a:rPr>
                      <m:t>∅</m:t>
                    </m:r>
                  </m:oMath>
                </a14:m>
                <a:endParaRPr lang="en-US" sz="2400" dirty="0"/>
              </a:p>
              <a:p>
                <a:pPr lvl="1"/>
                <a:r>
                  <a:rPr lang="en-US" sz="2400" dirty="0"/>
                  <a:t>While </a:t>
                </a:r>
                <a:r>
                  <a:rPr lang="en-US" sz="2400" b="1" i="1" dirty="0"/>
                  <a:t>L</a:t>
                </a:r>
                <a:r>
                  <a:rPr lang="en-US" sz="2400" dirty="0"/>
                  <a:t>[</a:t>
                </a:r>
                <a:r>
                  <a:rPr lang="en-US" sz="2400" b="1" i="1" dirty="0" err="1"/>
                  <a:t>i</a:t>
                </a:r>
                <a:r>
                  <a:rPr lang="en-US" sz="2400" dirty="0"/>
                  <a:t>] is not empty</a:t>
                </a:r>
              </a:p>
              <a:p>
                <a:pPr lvl="2"/>
                <a:r>
                  <a:rPr lang="en-US" dirty="0"/>
                  <a:t>Create list </a:t>
                </a:r>
                <a:r>
                  <a:rPr lang="en-US" b="1" i="1" dirty="0"/>
                  <a:t>L</a:t>
                </a:r>
                <a:r>
                  <a:rPr lang="en-US" dirty="0"/>
                  <a:t>[</a:t>
                </a:r>
                <a:r>
                  <a:rPr lang="en-US" b="1" i="1" dirty="0" err="1"/>
                  <a:t>i</a:t>
                </a:r>
                <a:r>
                  <a:rPr lang="en-US" dirty="0"/>
                  <a:t> + 1]</a:t>
                </a:r>
              </a:p>
              <a:p>
                <a:pPr lvl="2"/>
                <a:r>
                  <a:rPr lang="en-US" dirty="0"/>
                  <a:t>For each node </a:t>
                </a:r>
                <a:r>
                  <a:rPr lang="en-US" b="1" i="1" dirty="0"/>
                  <a:t>u</a:t>
                </a:r>
                <a:r>
                  <a:rPr lang="en-US" i="1" dirty="0"/>
                  <a:t> </a:t>
                </a:r>
                <a:r>
                  <a:rPr lang="en-US" dirty="0"/>
                  <a:t>∈ </a:t>
                </a:r>
                <a:r>
                  <a:rPr lang="en-US" b="1" i="1" dirty="0"/>
                  <a:t>L</a:t>
                </a:r>
                <a:r>
                  <a:rPr lang="en-US" dirty="0"/>
                  <a:t>[</a:t>
                </a:r>
                <a:r>
                  <a:rPr lang="en-US" b="1" i="1" dirty="0" err="1"/>
                  <a:t>i</a:t>
                </a:r>
                <a:r>
                  <a:rPr lang="en-US" dirty="0"/>
                  <a:t>]</a:t>
                </a:r>
              </a:p>
              <a:p>
                <a:pPr lvl="3"/>
                <a:r>
                  <a:rPr lang="en-US" sz="2400" dirty="0"/>
                  <a:t>Consider each edge (</a:t>
                </a:r>
                <a:r>
                  <a:rPr lang="en-US" sz="2400" b="1" i="1" dirty="0"/>
                  <a:t>u</a:t>
                </a:r>
                <a:r>
                  <a:rPr lang="en-US" sz="2400" dirty="0"/>
                  <a:t>, </a:t>
                </a:r>
                <a:r>
                  <a:rPr lang="en-US" sz="2400" b="1" i="1" dirty="0"/>
                  <a:t>v</a:t>
                </a:r>
                <a:r>
                  <a:rPr lang="en-US" sz="2400" dirty="0"/>
                  <a:t>)</a:t>
                </a:r>
                <a:r>
                  <a:rPr lang="en-US" sz="2400" i="1" dirty="0"/>
                  <a:t> </a:t>
                </a:r>
                <a:r>
                  <a:rPr lang="en-US" sz="2400" dirty="0"/>
                  <a:t>incident to </a:t>
                </a:r>
                <a:r>
                  <a:rPr lang="en-US" sz="2400" b="1" i="1" dirty="0"/>
                  <a:t>u</a:t>
                </a:r>
              </a:p>
              <a:p>
                <a:pPr lvl="3"/>
                <a:r>
                  <a:rPr lang="en-US" sz="2400" dirty="0"/>
                  <a:t>If Discovered[</a:t>
                </a:r>
                <a:r>
                  <a:rPr lang="en-US" sz="2400" b="1" i="1" dirty="0"/>
                  <a:t>v</a:t>
                </a:r>
                <a:r>
                  <a:rPr lang="en-US" sz="2400" dirty="0"/>
                  <a:t>] = false then</a:t>
                </a:r>
              </a:p>
              <a:p>
                <a:pPr lvl="4"/>
                <a:r>
                  <a:rPr lang="en-US" sz="2400" dirty="0"/>
                  <a:t>Set Discovered[</a:t>
                </a:r>
                <a:r>
                  <a:rPr lang="en-US" sz="2400" b="1" i="1" dirty="0"/>
                  <a:t>v</a:t>
                </a:r>
                <a:r>
                  <a:rPr lang="en-US" sz="2400" dirty="0"/>
                  <a:t>] = true</a:t>
                </a:r>
              </a:p>
              <a:p>
                <a:pPr lvl="4"/>
                <a:r>
                  <a:rPr lang="en-US" sz="2400" dirty="0"/>
                  <a:t>Add edge (</a:t>
                </a:r>
                <a:r>
                  <a:rPr lang="en-US" sz="2400" b="1" i="1" dirty="0"/>
                  <a:t>u</a:t>
                </a:r>
                <a:r>
                  <a:rPr lang="en-US" sz="2400" dirty="0"/>
                  <a:t>, </a:t>
                </a:r>
                <a:r>
                  <a:rPr lang="en-US" sz="2400" b="1" i="1" dirty="0"/>
                  <a:t>v</a:t>
                </a:r>
                <a:r>
                  <a:rPr lang="en-US" sz="2400" dirty="0"/>
                  <a:t>)</a:t>
                </a:r>
                <a:r>
                  <a:rPr lang="en-US" sz="2400" i="1" dirty="0"/>
                  <a:t> </a:t>
                </a:r>
                <a:r>
                  <a:rPr lang="en-US" sz="2400" dirty="0"/>
                  <a:t>to the tree </a:t>
                </a:r>
                <a:r>
                  <a:rPr lang="en-US" sz="2400" b="1" i="1" dirty="0"/>
                  <a:t>T</a:t>
                </a:r>
              </a:p>
              <a:p>
                <a:pPr lvl="4"/>
                <a:r>
                  <a:rPr lang="en-US" sz="2400" dirty="0"/>
                  <a:t>Add </a:t>
                </a:r>
                <a:r>
                  <a:rPr lang="en-US" sz="2400" b="1" i="1" dirty="0"/>
                  <a:t>v</a:t>
                </a:r>
                <a:r>
                  <a:rPr lang="en-US" sz="2400" dirty="0"/>
                  <a:t> to list </a:t>
                </a:r>
                <a:r>
                  <a:rPr lang="en-US" sz="2400" b="1" i="1" dirty="0"/>
                  <a:t>L</a:t>
                </a:r>
                <a:r>
                  <a:rPr lang="en-US" sz="2400" dirty="0"/>
                  <a:t>[</a:t>
                </a:r>
                <a:r>
                  <a:rPr lang="en-US" sz="2400" b="1" i="1" dirty="0" err="1"/>
                  <a:t>i</a:t>
                </a:r>
                <a:r>
                  <a:rPr lang="en-US" sz="2400" dirty="0"/>
                  <a:t> + 1]</a:t>
                </a:r>
              </a:p>
              <a:p>
                <a:pPr lvl="2"/>
                <a:r>
                  <a:rPr lang="en-US" sz="2800" dirty="0"/>
                  <a:t>Increment layer counter </a:t>
                </a:r>
                <a:r>
                  <a:rPr lang="en-US" sz="2800" b="1" i="1" dirty="0" err="1"/>
                  <a:t>i</a:t>
                </a:r>
                <a:endParaRPr lang="en-US" sz="2800" b="1"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600" y="1600200"/>
                <a:ext cx="10972800" cy="5181600"/>
              </a:xfrm>
              <a:blipFill>
                <a:blip r:embed="rId3"/>
                <a:stretch>
                  <a:fillRect t="-1176" b="-2706"/>
                </a:stretch>
              </a:blipFill>
            </p:spPr>
            <p:txBody>
              <a:bodyPr/>
              <a:lstStyle/>
              <a:p>
                <a:r>
                  <a:rPr lang="en-US">
                    <a:noFill/>
                  </a:rPr>
                  <a:t> </a:t>
                </a:r>
              </a:p>
            </p:txBody>
          </p:sp>
        </mc:Fallback>
      </mc:AlternateContent>
    </p:spTree>
    <p:extLst>
      <p:ext uri="{BB962C8B-B14F-4D97-AF65-F5344CB8AC3E}">
        <p14:creationId xmlns:p14="http://schemas.microsoft.com/office/powerpoint/2010/main" val="30528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BFS</a:t>
            </a:r>
          </a:p>
        </p:txBody>
      </p:sp>
      <p:sp>
        <p:nvSpPr>
          <p:cNvPr id="3" name="Content Placeholder 2"/>
          <p:cNvSpPr>
            <a:spLocks noGrp="1"/>
          </p:cNvSpPr>
          <p:nvPr>
            <p:ph idx="1"/>
          </p:nvPr>
        </p:nvSpPr>
        <p:spPr/>
        <p:txBody>
          <a:bodyPr>
            <a:normAutofit/>
          </a:bodyPr>
          <a:lstStyle/>
          <a:p>
            <a:r>
              <a:rPr lang="en-US" dirty="0"/>
              <a:t>Weak bound: O(</a:t>
            </a:r>
            <a:r>
              <a:rPr lang="en-US" b="1" i="1" dirty="0"/>
              <a:t>n</a:t>
            </a:r>
            <a:r>
              <a:rPr lang="en-US" baseline="30000" dirty="0"/>
              <a:t>2</a:t>
            </a:r>
            <a:r>
              <a:rPr lang="en-US" dirty="0"/>
              <a:t>)</a:t>
            </a:r>
          </a:p>
          <a:p>
            <a:r>
              <a:rPr lang="en-US" dirty="0"/>
              <a:t>We have at most </a:t>
            </a:r>
            <a:r>
              <a:rPr lang="en-US" b="1" i="1" dirty="0"/>
              <a:t>n</a:t>
            </a:r>
            <a:r>
              <a:rPr lang="en-US" dirty="0"/>
              <a:t> lists </a:t>
            </a:r>
            <a:r>
              <a:rPr lang="en-US" b="1" i="1" dirty="0"/>
              <a:t>L</a:t>
            </a:r>
            <a:r>
              <a:rPr lang="en-US" dirty="0"/>
              <a:t>[</a:t>
            </a:r>
            <a:r>
              <a:rPr lang="en-US" b="1" i="1" dirty="0" err="1"/>
              <a:t>i</a:t>
            </a:r>
            <a:r>
              <a:rPr lang="en-US" dirty="0"/>
              <a:t>], taking O(</a:t>
            </a:r>
            <a:r>
              <a:rPr lang="en-US" b="1" i="1" dirty="0"/>
              <a:t>n</a:t>
            </a:r>
            <a:r>
              <a:rPr lang="en-US" dirty="0"/>
              <a:t>) time to set up</a:t>
            </a:r>
          </a:p>
          <a:p>
            <a:r>
              <a:rPr lang="en-US" dirty="0"/>
              <a:t>Each node occurs at most once in any list, so the total iterations of the For loops in the While is </a:t>
            </a:r>
            <a:r>
              <a:rPr lang="en-US" b="1" i="1" dirty="0"/>
              <a:t>n</a:t>
            </a:r>
          </a:p>
          <a:p>
            <a:r>
              <a:rPr lang="en-US" dirty="0"/>
              <a:t>When we consider a node </a:t>
            </a:r>
            <a:r>
              <a:rPr lang="en-US" b="1" i="1" dirty="0"/>
              <a:t>u</a:t>
            </a:r>
            <a:r>
              <a:rPr lang="en-US" dirty="0"/>
              <a:t>, it has at most </a:t>
            </a:r>
            <a:r>
              <a:rPr lang="en-US" b="1" i="1" dirty="0"/>
              <a:t>n</a:t>
            </a:r>
            <a:r>
              <a:rPr lang="en-US" dirty="0"/>
              <a:t> edges, each of which can be processed in constant time</a:t>
            </a:r>
          </a:p>
          <a:p>
            <a:r>
              <a:rPr lang="en-US" b="1" i="1" dirty="0"/>
              <a:t>n</a:t>
            </a:r>
            <a:r>
              <a:rPr lang="en-US" dirty="0"/>
              <a:t> iterations of the For loop taking at most O(</a:t>
            </a:r>
            <a:r>
              <a:rPr lang="en-US" b="1" i="1" dirty="0"/>
              <a:t>n</a:t>
            </a:r>
            <a:r>
              <a:rPr lang="en-US" dirty="0"/>
              <a:t>) time each gives O(</a:t>
            </a:r>
            <a:r>
              <a:rPr lang="en-US" b="1" i="1" dirty="0"/>
              <a:t>n</a:t>
            </a:r>
            <a:r>
              <a:rPr lang="en-US" baseline="30000" dirty="0"/>
              <a:t>2</a:t>
            </a:r>
            <a:r>
              <a:rPr lang="en-US" dirty="0"/>
              <a:t>)  time</a:t>
            </a:r>
          </a:p>
        </p:txBody>
      </p:sp>
    </p:spTree>
    <p:extLst>
      <p:ext uri="{BB962C8B-B14F-4D97-AF65-F5344CB8AC3E}">
        <p14:creationId xmlns:p14="http://schemas.microsoft.com/office/powerpoint/2010/main" val="17088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running time for BFS</a:t>
            </a:r>
          </a:p>
        </p:txBody>
      </p:sp>
      <p:sp>
        <p:nvSpPr>
          <p:cNvPr id="3" name="Content Placeholder 2"/>
          <p:cNvSpPr>
            <a:spLocks noGrp="1"/>
          </p:cNvSpPr>
          <p:nvPr>
            <p:ph idx="1"/>
          </p:nvPr>
        </p:nvSpPr>
        <p:spPr/>
        <p:txBody>
          <a:bodyPr>
            <a:normAutofit/>
          </a:bodyPr>
          <a:lstStyle/>
          <a:p>
            <a:r>
              <a:rPr lang="en-US" dirty="0"/>
              <a:t>Stronger bound: O(</a:t>
            </a:r>
            <a:r>
              <a:rPr lang="en-US" b="1" i="1" dirty="0"/>
              <a:t>n</a:t>
            </a:r>
            <a:r>
              <a:rPr lang="en-US" dirty="0"/>
              <a:t> + </a:t>
            </a:r>
            <a:r>
              <a:rPr lang="en-US" b="1" i="1" dirty="0"/>
              <a:t>m</a:t>
            </a:r>
            <a:r>
              <a:rPr lang="en-US" dirty="0"/>
              <a:t>)</a:t>
            </a:r>
          </a:p>
          <a:p>
            <a:r>
              <a:rPr lang="en-US" dirty="0"/>
              <a:t>The argument is the same except that there might be fewer than </a:t>
            </a:r>
            <a:r>
              <a:rPr lang="en-US" b="1" i="1" dirty="0"/>
              <a:t>n</a:t>
            </a:r>
            <a:r>
              <a:rPr lang="en-US" baseline="30000" dirty="0"/>
              <a:t>2</a:t>
            </a:r>
            <a:r>
              <a:rPr lang="en-US" dirty="0"/>
              <a:t> edges</a:t>
            </a:r>
            <a:endParaRPr lang="en-US" b="1" i="1" dirty="0"/>
          </a:p>
          <a:p>
            <a:r>
              <a:rPr lang="en-US" dirty="0"/>
              <a:t>The total number of edges considered (in an adjacency list representation) for all nodes </a:t>
            </a:r>
            <a:r>
              <a:rPr lang="en-US" b="1" i="1" dirty="0"/>
              <a:t>u</a:t>
            </a:r>
            <a:r>
              <a:rPr lang="en-US" dirty="0"/>
              <a:t> is 2</a:t>
            </a:r>
            <a:r>
              <a:rPr lang="en-US" b="1" i="1" dirty="0"/>
              <a:t>m</a:t>
            </a:r>
            <a:r>
              <a:rPr lang="en-US" dirty="0"/>
              <a:t> (because each edge is seen twice)</a:t>
            </a:r>
          </a:p>
          <a:p>
            <a:r>
              <a:rPr lang="en-US" dirty="0"/>
              <a:t>Total time then is O(</a:t>
            </a:r>
            <a:r>
              <a:rPr lang="en-US" b="1" i="1" dirty="0"/>
              <a:t>n</a:t>
            </a:r>
            <a:r>
              <a:rPr lang="en-US" dirty="0"/>
              <a:t>) set-up, O(</a:t>
            </a:r>
            <a:r>
              <a:rPr lang="en-US" b="1" i="1" dirty="0"/>
              <a:t>n</a:t>
            </a:r>
            <a:r>
              <a:rPr lang="en-US" dirty="0"/>
              <a:t>) nodes checked, and O(</a:t>
            </a:r>
            <a:r>
              <a:rPr lang="en-US" b="1" i="1" dirty="0"/>
              <a:t>m</a:t>
            </a:r>
            <a:r>
              <a:rPr lang="en-US" dirty="0"/>
              <a:t>) edges checked, giving O(</a:t>
            </a:r>
            <a:r>
              <a:rPr lang="en-US" b="1" i="1" dirty="0"/>
              <a:t>n</a:t>
            </a:r>
            <a:r>
              <a:rPr lang="en-US" dirty="0"/>
              <a:t> + </a:t>
            </a:r>
            <a:r>
              <a:rPr lang="en-US" b="1" i="1" dirty="0"/>
              <a:t>m</a:t>
            </a:r>
            <a:r>
              <a:rPr lang="en-US" dirty="0"/>
              <a:t>)  time</a:t>
            </a:r>
          </a:p>
        </p:txBody>
      </p:sp>
    </p:spTree>
    <p:extLst>
      <p:ext uri="{BB962C8B-B14F-4D97-AF65-F5344CB8AC3E}">
        <p14:creationId xmlns:p14="http://schemas.microsoft.com/office/powerpoint/2010/main" val="333912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Implementing DFS (non-recursively)</a:t>
            </a:r>
          </a:p>
        </p:txBody>
      </p:sp>
      <p:sp>
        <p:nvSpPr>
          <p:cNvPr id="3" name="Content Placeholder 2"/>
          <p:cNvSpPr>
            <a:spLocks noGrp="1"/>
          </p:cNvSpPr>
          <p:nvPr>
            <p:ph idx="1"/>
          </p:nvPr>
        </p:nvSpPr>
        <p:spPr/>
        <p:txBody>
          <a:bodyPr>
            <a:noAutofit/>
          </a:bodyPr>
          <a:lstStyle/>
          <a:p>
            <a:r>
              <a:rPr lang="en-US" dirty="0"/>
              <a:t>DFS(</a:t>
            </a:r>
            <a:r>
              <a:rPr lang="en-US" b="1" i="1" dirty="0"/>
              <a:t>s</a:t>
            </a:r>
            <a:r>
              <a:rPr lang="en-US" dirty="0"/>
              <a:t>):</a:t>
            </a:r>
          </a:p>
          <a:p>
            <a:pPr lvl="1"/>
            <a:r>
              <a:rPr lang="en-US" sz="3200" dirty="0"/>
              <a:t>Create stack </a:t>
            </a:r>
            <a:r>
              <a:rPr lang="en-US" sz="3200" b="1" i="1" dirty="0"/>
              <a:t>S</a:t>
            </a:r>
            <a:r>
              <a:rPr lang="en-US" sz="3200" i="1" dirty="0"/>
              <a:t> </a:t>
            </a:r>
            <a:r>
              <a:rPr lang="en-US" sz="3200" dirty="0"/>
              <a:t>and put </a:t>
            </a:r>
            <a:r>
              <a:rPr lang="en-US" sz="3200" b="1" i="1" dirty="0"/>
              <a:t>s</a:t>
            </a:r>
            <a:r>
              <a:rPr lang="en-US" sz="3200" dirty="0"/>
              <a:t> in it</a:t>
            </a:r>
            <a:endParaRPr lang="en-US" sz="3200" i="1" dirty="0"/>
          </a:p>
          <a:p>
            <a:pPr lvl="1"/>
            <a:r>
              <a:rPr lang="en-US" sz="3200" dirty="0"/>
              <a:t>While </a:t>
            </a:r>
            <a:r>
              <a:rPr lang="en-US" sz="3200" b="1" i="1" dirty="0"/>
              <a:t>S</a:t>
            </a:r>
            <a:r>
              <a:rPr lang="en-US" sz="3200" i="1" dirty="0"/>
              <a:t> </a:t>
            </a:r>
            <a:r>
              <a:rPr lang="en-US" sz="3200" dirty="0"/>
              <a:t>is not empty</a:t>
            </a:r>
          </a:p>
          <a:p>
            <a:pPr lvl="2"/>
            <a:r>
              <a:rPr lang="en-US" sz="3200" dirty="0"/>
              <a:t>Take a node </a:t>
            </a:r>
            <a:r>
              <a:rPr lang="en-US" sz="3200" b="1" i="1" dirty="0"/>
              <a:t>u</a:t>
            </a:r>
            <a:r>
              <a:rPr lang="en-US" sz="3200" i="1" dirty="0"/>
              <a:t> </a:t>
            </a:r>
            <a:r>
              <a:rPr lang="en-US" sz="3200" dirty="0"/>
              <a:t>from </a:t>
            </a:r>
            <a:r>
              <a:rPr lang="en-US" sz="3200" b="1" i="1" dirty="0"/>
              <a:t>S</a:t>
            </a:r>
          </a:p>
          <a:p>
            <a:pPr lvl="2"/>
            <a:r>
              <a:rPr lang="en-US" sz="3200" dirty="0"/>
              <a:t>If Explored[</a:t>
            </a:r>
            <a:r>
              <a:rPr lang="en-US" sz="3200" b="1" i="1" dirty="0"/>
              <a:t>u</a:t>
            </a:r>
            <a:r>
              <a:rPr lang="en-US" sz="3200" dirty="0"/>
              <a:t>] = false then</a:t>
            </a:r>
          </a:p>
          <a:p>
            <a:pPr lvl="3"/>
            <a:r>
              <a:rPr lang="en-US" sz="3200" dirty="0"/>
              <a:t>Set Explored[</a:t>
            </a:r>
            <a:r>
              <a:rPr lang="en-US" sz="3200" b="1" i="1" dirty="0"/>
              <a:t>u</a:t>
            </a:r>
            <a:r>
              <a:rPr lang="en-US" sz="3200" dirty="0"/>
              <a:t>] = true</a:t>
            </a:r>
          </a:p>
          <a:p>
            <a:pPr lvl="3"/>
            <a:r>
              <a:rPr lang="en-US" sz="3200" dirty="0"/>
              <a:t>For each edge (</a:t>
            </a:r>
            <a:r>
              <a:rPr lang="en-US" sz="3200" b="1" i="1" dirty="0"/>
              <a:t>u</a:t>
            </a:r>
            <a:r>
              <a:rPr lang="en-US" sz="3200" dirty="0"/>
              <a:t>, </a:t>
            </a:r>
            <a:r>
              <a:rPr lang="en-US" sz="3200" b="1" i="1" dirty="0"/>
              <a:t>v</a:t>
            </a:r>
            <a:r>
              <a:rPr lang="en-US" sz="3200" dirty="0"/>
              <a:t>)</a:t>
            </a:r>
            <a:r>
              <a:rPr lang="en-US" sz="3200" i="1" dirty="0"/>
              <a:t> </a:t>
            </a:r>
            <a:r>
              <a:rPr lang="en-US" sz="3200" dirty="0"/>
              <a:t>incident to </a:t>
            </a:r>
            <a:r>
              <a:rPr lang="en-US" sz="3200" b="1" i="1" dirty="0"/>
              <a:t>u</a:t>
            </a:r>
          </a:p>
          <a:p>
            <a:pPr lvl="4"/>
            <a:r>
              <a:rPr lang="en-US" sz="3200" dirty="0"/>
              <a:t>Add </a:t>
            </a:r>
            <a:r>
              <a:rPr lang="en-US" sz="3200" b="1" i="1" dirty="0"/>
              <a:t>v</a:t>
            </a:r>
            <a:r>
              <a:rPr lang="en-US" sz="3200" i="1" dirty="0"/>
              <a:t> </a:t>
            </a:r>
            <a:r>
              <a:rPr lang="en-US" sz="3200" dirty="0"/>
              <a:t>to the stack </a:t>
            </a:r>
            <a:r>
              <a:rPr lang="en-US" sz="3200" b="1" i="1" dirty="0"/>
              <a:t>S</a:t>
            </a:r>
            <a:endParaRPr lang="en-US" sz="3200" b="1" dirty="0"/>
          </a:p>
        </p:txBody>
      </p:sp>
    </p:spTree>
    <p:extLst>
      <p:ext uri="{BB962C8B-B14F-4D97-AF65-F5344CB8AC3E}">
        <p14:creationId xmlns:p14="http://schemas.microsoft.com/office/powerpoint/2010/main" val="1850507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3427</TotalTime>
  <Words>1720</Words>
  <Application>Microsoft Office PowerPoint</Application>
  <PresentationFormat>Widescreen</PresentationFormat>
  <Paragraphs>136</Paragraphs>
  <Slides>32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Cambria Math</vt:lpstr>
      <vt:lpstr>Corbel</vt:lpstr>
      <vt:lpstr>Wingdings</vt:lpstr>
      <vt:lpstr>Wingdings 2</vt:lpstr>
      <vt:lpstr>Wingdings 3</vt:lpstr>
      <vt:lpstr>Module</vt:lpstr>
      <vt:lpstr>COMP 4500</vt:lpstr>
      <vt:lpstr>Last time</vt:lpstr>
      <vt:lpstr>Questions?</vt:lpstr>
      <vt:lpstr>Depth First Search</vt:lpstr>
      <vt:lpstr>Queues and stacks</vt:lpstr>
      <vt:lpstr>Implementing BFS</vt:lpstr>
      <vt:lpstr>Running time for BFS</vt:lpstr>
      <vt:lpstr>Better running time for BFS</vt:lpstr>
      <vt:lpstr>Implementing DFS (non-recursively)</vt:lpstr>
      <vt:lpstr>Notes about DFS</vt:lpstr>
      <vt:lpstr>Running time for DFS</vt:lpstr>
      <vt:lpstr>Finding all connected components</vt:lpstr>
      <vt:lpstr>Three-Sentence Summary of Testing for Bipartiteness, Directed Connectivity, and Topological Sort</vt:lpstr>
      <vt:lpstr>Testing for Bipartiteness</vt:lpstr>
      <vt:lpstr>Bipartiteness</vt:lpstr>
      <vt:lpstr>Detecting bipartiteness</vt:lpstr>
      <vt:lpstr>Layer lemma</vt:lpstr>
      <vt:lpstr>Claim of correctness</vt:lpstr>
      <vt:lpstr>Proof of correctness</vt:lpstr>
      <vt:lpstr>Proof of correctness (continued)</vt:lpstr>
      <vt:lpstr>Directed Connectivity</vt:lpstr>
      <vt:lpstr>Directed graph representations</vt:lpstr>
      <vt:lpstr>Directed DFS and BFS</vt:lpstr>
      <vt:lpstr>Strong connectivity</vt:lpstr>
      <vt:lpstr>Strong components</vt:lpstr>
      <vt:lpstr>Topological Sort</vt:lpstr>
      <vt:lpstr>Directed acyclic graph</vt:lpstr>
      <vt:lpstr>Topological sort</vt:lpstr>
      <vt:lpstr>Quiz</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532</cp:revision>
  <dcterms:created xsi:type="dcterms:W3CDTF">2009-08-24T20:26:10Z</dcterms:created>
  <dcterms:modified xsi:type="dcterms:W3CDTF">2024-01-26T14:59:18Z</dcterms:modified>
</cp:coreProperties>
</file>